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6" r:id="rId2"/>
    <p:sldId id="279" r:id="rId3"/>
    <p:sldId id="284" r:id="rId4"/>
    <p:sldId id="319" r:id="rId5"/>
    <p:sldId id="329" r:id="rId6"/>
    <p:sldId id="330" r:id="rId7"/>
    <p:sldId id="331" r:id="rId8"/>
    <p:sldId id="332" r:id="rId9"/>
    <p:sldId id="323" r:id="rId10"/>
    <p:sldId id="324" r:id="rId11"/>
    <p:sldId id="325" r:id="rId12"/>
    <p:sldId id="326" r:id="rId13"/>
    <p:sldId id="327" r:id="rId14"/>
    <p:sldId id="333" r:id="rId15"/>
    <p:sldId id="337" r:id="rId16"/>
    <p:sldId id="334" r:id="rId17"/>
    <p:sldId id="338" r:id="rId18"/>
    <p:sldId id="340" r:id="rId19"/>
    <p:sldId id="341" r:id="rId20"/>
    <p:sldId id="342" r:id="rId21"/>
    <p:sldId id="318" r:id="rId22"/>
    <p:sldId id="328" r:id="rId23"/>
    <p:sldId id="317" r:id="rId24"/>
    <p:sldId id="314" r:id="rId25"/>
    <p:sldId id="315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93F3DE-5DB4-417E-AE23-021FBF30A9EA}" type="presOf" srcId="{D3A02A71-C014-DD49-9AB7-414370309CA9}" destId="{E58B3210-AA2A-BF46-99EB-D2C2735424CD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51F28245-E404-4332-AADC-3E38B6400F5A}" type="presOf" srcId="{10B3C10C-AA36-D549-BC5C-D2F79B25B25A}" destId="{BDEF9AAE-45AF-814F-A207-FFE4C70A6172}" srcOrd="0" destOrd="0" presId="urn:microsoft.com/office/officeart/2005/8/layout/radial5"/>
    <dgm:cxn modelId="{29AB1609-A5D5-4101-8A85-2922BCBDA46D}" type="presOf" srcId="{4F9B4BCC-894D-7E4B-81A6-AFDA96533BB8}" destId="{4564A4E9-E069-0546-8FA3-81121BF6259B}" srcOrd="0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EEE8264A-F4D4-4DC2-BD61-399DB4613F4C}" type="presOf" srcId="{4F9B4BCC-894D-7E4B-81A6-AFDA96533BB8}" destId="{38547E00-9194-E441-B65A-1EB8E2A3611E}" srcOrd="1" destOrd="0" presId="urn:microsoft.com/office/officeart/2005/8/layout/radial5"/>
    <dgm:cxn modelId="{88387BA6-1DC2-4153-BE1E-AF8DF6CC4132}" type="presOf" srcId="{6AD7ACC1-DA02-D647-BB05-E9008553489B}" destId="{85FC0BFD-8FF9-B14B-A098-ADFADABC3FBC}" srcOrd="0" destOrd="0" presId="urn:microsoft.com/office/officeart/2005/8/layout/radial5"/>
    <dgm:cxn modelId="{63AC15B0-7C36-4D0F-AFF9-16B078FE37B0}" type="presOf" srcId="{41E74701-FDAA-704F-838E-AD3E6516655B}" destId="{62B9DD57-6255-5D44-A4ED-A8D1A47F2F82}" srcOrd="0" destOrd="0" presId="urn:microsoft.com/office/officeart/2005/8/layout/radial5"/>
    <dgm:cxn modelId="{6830FEB7-99BB-47CC-AF18-48204D32ED8B}" type="presOf" srcId="{6F8C5E5B-909C-584E-BE9D-B63CA1BCC2CD}" destId="{EBE2E7EC-298B-9545-82D5-FE7DEF7EE246}" srcOrd="1" destOrd="0" presId="urn:microsoft.com/office/officeart/2005/8/layout/radial5"/>
    <dgm:cxn modelId="{B05DA1A4-5DED-4CA9-8F84-CAFBE745E101}" type="presOf" srcId="{1DD5677A-F751-2E49-B6BC-DCF545450E54}" destId="{1A9EB615-F0E8-C646-BC91-63330E7EEC3F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3C6548CB-DA88-4A09-826B-9DCA8833D1D1}" type="presOf" srcId="{1CFB0CDC-BAC1-AE48-BA22-5DA8D32A38D6}" destId="{E1578455-50C3-D14D-8D16-AE2AAE2A4797}" srcOrd="0" destOrd="0" presId="urn:microsoft.com/office/officeart/2005/8/layout/radial5"/>
    <dgm:cxn modelId="{FCFA2A88-FE0D-4D9F-BE79-E62BB25B4FE9}" type="presOf" srcId="{94C84887-2729-074F-BD1C-28797ADB806C}" destId="{24C348AE-9E0F-6E47-A42B-B738FAB41A49}" srcOrd="0" destOrd="0" presId="urn:microsoft.com/office/officeart/2005/8/layout/radial5"/>
    <dgm:cxn modelId="{B6E353A0-83B2-4A05-8EF4-906FBFE19EE7}" type="presOf" srcId="{BA996EF9-623F-C04A-B95E-894E5AAFA0C3}" destId="{AD45A8B1-9D5A-654B-A2CA-21387B57BAF1}" srcOrd="1" destOrd="0" presId="urn:microsoft.com/office/officeart/2005/8/layout/radial5"/>
    <dgm:cxn modelId="{D62396BD-C506-4387-800E-F2AAAB6010A1}" type="presOf" srcId="{C4F9CD8F-7DDE-BF47-868D-D2E12ABC6C37}" destId="{69B3A66D-55F0-EF4E-B74C-0A8FDBFFF18B}" srcOrd="0" destOrd="0" presId="urn:microsoft.com/office/officeart/2005/8/layout/radial5"/>
    <dgm:cxn modelId="{3ADE1798-0C4C-4E28-A942-55EA59E30B2C}" type="presOf" srcId="{6E08DCDA-8E45-EC4B-82AD-75CBB4B9AE0D}" destId="{EE5C22EA-FD44-7E4D-9E73-F6D40DDD28A5}" srcOrd="0" destOrd="0" presId="urn:microsoft.com/office/officeart/2005/8/layout/radial5"/>
    <dgm:cxn modelId="{1962D2DD-F63D-4CAC-9A99-F392DCEDBEAD}" type="presOf" srcId="{C4F9CD8F-7DDE-BF47-868D-D2E12ABC6C37}" destId="{34B28FEE-7470-5044-8A72-4F4F66425ECE}" srcOrd="1" destOrd="0" presId="urn:microsoft.com/office/officeart/2005/8/layout/radial5"/>
    <dgm:cxn modelId="{C6F144C3-A721-4035-AB87-88A438446EE3}" type="presOf" srcId="{8554DC3A-BB48-444D-B6B9-C882B8699A83}" destId="{4E356C13-F8BF-414F-BF7E-6B7383CDC76C}" srcOrd="0" destOrd="0" presId="urn:microsoft.com/office/officeart/2005/8/layout/radial5"/>
    <dgm:cxn modelId="{FA5A7D0A-519C-4FF2-B169-F7DCB9CA74AD}" type="presOf" srcId="{6F8C5E5B-909C-584E-BE9D-B63CA1BCC2CD}" destId="{1CB3EB51-91AB-3E40-A345-57818554DE63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E3373971-7746-4C86-86A7-88BCA77553C1}" type="presOf" srcId="{41E74701-FDAA-704F-838E-AD3E6516655B}" destId="{9E5041D0-1AF6-4F41-A296-5B0E78A3B3D2}" srcOrd="1" destOrd="0" presId="urn:microsoft.com/office/officeart/2005/8/layout/radial5"/>
    <dgm:cxn modelId="{7B1CEC5D-1FF3-4103-8E28-186F0A856C8D}" type="presOf" srcId="{BA996EF9-623F-C04A-B95E-894E5AAFA0C3}" destId="{64309BBE-B08D-214E-AAB1-F4EF7F7F6612}" srcOrd="0" destOrd="0" presId="urn:microsoft.com/office/officeart/2005/8/layout/radial5"/>
    <dgm:cxn modelId="{E490E8DC-3C8B-44F6-AE14-E422726B6F60}" type="presOf" srcId="{1CFB0CDC-BAC1-AE48-BA22-5DA8D32A38D6}" destId="{5C102C8F-51EA-FD47-B682-F0DD7AD34439}" srcOrd="1" destOrd="0" presId="urn:microsoft.com/office/officeart/2005/8/layout/radial5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61363636-AB73-4C8B-8D44-9118EF7917B8}" type="presOf" srcId="{0A48CA6C-68C4-F448-B13B-9C8034303E84}" destId="{2B969AE8-F2EA-F64F-98F2-0FF18A319AE2}" srcOrd="0" destOrd="0" presId="urn:microsoft.com/office/officeart/2005/8/layout/radial5"/>
    <dgm:cxn modelId="{C5E9AAF5-8D68-4637-AD22-8CB356C5B6F2}" type="presParOf" srcId="{BDEF9AAE-45AF-814F-A207-FFE4C70A6172}" destId="{EE5C22EA-FD44-7E4D-9E73-F6D40DDD28A5}" srcOrd="0" destOrd="0" presId="urn:microsoft.com/office/officeart/2005/8/layout/radial5"/>
    <dgm:cxn modelId="{4010BA7C-D9CF-404E-AA77-B51E7BC5B67D}" type="presParOf" srcId="{BDEF9AAE-45AF-814F-A207-FFE4C70A6172}" destId="{E1578455-50C3-D14D-8D16-AE2AAE2A4797}" srcOrd="1" destOrd="0" presId="urn:microsoft.com/office/officeart/2005/8/layout/radial5"/>
    <dgm:cxn modelId="{CB048121-0970-4621-8C3C-FD4C0A832198}" type="presParOf" srcId="{E1578455-50C3-D14D-8D16-AE2AAE2A4797}" destId="{5C102C8F-51EA-FD47-B682-F0DD7AD34439}" srcOrd="0" destOrd="0" presId="urn:microsoft.com/office/officeart/2005/8/layout/radial5"/>
    <dgm:cxn modelId="{A6FE9817-0EDD-4534-8207-4B31BE392554}" type="presParOf" srcId="{BDEF9AAE-45AF-814F-A207-FFE4C70A6172}" destId="{1A9EB615-F0E8-C646-BC91-63330E7EEC3F}" srcOrd="2" destOrd="0" presId="urn:microsoft.com/office/officeart/2005/8/layout/radial5"/>
    <dgm:cxn modelId="{5C2D3010-0552-48E6-AF4A-D4C598DEC17F}" type="presParOf" srcId="{BDEF9AAE-45AF-814F-A207-FFE4C70A6172}" destId="{1CB3EB51-91AB-3E40-A345-57818554DE63}" srcOrd="3" destOrd="0" presId="urn:microsoft.com/office/officeart/2005/8/layout/radial5"/>
    <dgm:cxn modelId="{A93E52F4-F867-41EE-B223-495E462645AA}" type="presParOf" srcId="{1CB3EB51-91AB-3E40-A345-57818554DE63}" destId="{EBE2E7EC-298B-9545-82D5-FE7DEF7EE246}" srcOrd="0" destOrd="0" presId="urn:microsoft.com/office/officeart/2005/8/layout/radial5"/>
    <dgm:cxn modelId="{8EB9CDDF-6AE0-4A64-8CE5-E90119C8935A}" type="presParOf" srcId="{BDEF9AAE-45AF-814F-A207-FFE4C70A6172}" destId="{24C348AE-9E0F-6E47-A42B-B738FAB41A49}" srcOrd="4" destOrd="0" presId="urn:microsoft.com/office/officeart/2005/8/layout/radial5"/>
    <dgm:cxn modelId="{80FF6D36-246A-4EC3-8D25-B6F8ED0818E6}" type="presParOf" srcId="{BDEF9AAE-45AF-814F-A207-FFE4C70A6172}" destId="{69B3A66D-55F0-EF4E-B74C-0A8FDBFFF18B}" srcOrd="5" destOrd="0" presId="urn:microsoft.com/office/officeart/2005/8/layout/radial5"/>
    <dgm:cxn modelId="{9EFC6F78-D6A8-46BD-96E6-53BF828B5456}" type="presParOf" srcId="{69B3A66D-55F0-EF4E-B74C-0A8FDBFFF18B}" destId="{34B28FEE-7470-5044-8A72-4F4F66425ECE}" srcOrd="0" destOrd="0" presId="urn:microsoft.com/office/officeart/2005/8/layout/radial5"/>
    <dgm:cxn modelId="{9E46378C-CC84-4578-84FF-9B910D0CA1E6}" type="presParOf" srcId="{BDEF9AAE-45AF-814F-A207-FFE4C70A6172}" destId="{E58B3210-AA2A-BF46-99EB-D2C2735424CD}" srcOrd="6" destOrd="0" presId="urn:microsoft.com/office/officeart/2005/8/layout/radial5"/>
    <dgm:cxn modelId="{BCEA784F-885E-49FC-B537-D53653F49DB5}" type="presParOf" srcId="{BDEF9AAE-45AF-814F-A207-FFE4C70A6172}" destId="{64309BBE-B08D-214E-AAB1-F4EF7F7F6612}" srcOrd="7" destOrd="0" presId="urn:microsoft.com/office/officeart/2005/8/layout/radial5"/>
    <dgm:cxn modelId="{C86EB2F8-F2D9-49A1-B25F-9AA461844506}" type="presParOf" srcId="{64309BBE-B08D-214E-AAB1-F4EF7F7F6612}" destId="{AD45A8B1-9D5A-654B-A2CA-21387B57BAF1}" srcOrd="0" destOrd="0" presId="urn:microsoft.com/office/officeart/2005/8/layout/radial5"/>
    <dgm:cxn modelId="{4614BC44-11DF-404C-9883-F66969FCD8BB}" type="presParOf" srcId="{BDEF9AAE-45AF-814F-A207-FFE4C70A6172}" destId="{85FC0BFD-8FF9-B14B-A098-ADFADABC3FBC}" srcOrd="8" destOrd="0" presId="urn:microsoft.com/office/officeart/2005/8/layout/radial5"/>
    <dgm:cxn modelId="{7080EC33-1E63-4BD7-A1A5-69CAAA9C9656}" type="presParOf" srcId="{BDEF9AAE-45AF-814F-A207-FFE4C70A6172}" destId="{4564A4E9-E069-0546-8FA3-81121BF6259B}" srcOrd="9" destOrd="0" presId="urn:microsoft.com/office/officeart/2005/8/layout/radial5"/>
    <dgm:cxn modelId="{80412F91-EAFD-4775-AD6A-1126A6B7A8E1}" type="presParOf" srcId="{4564A4E9-E069-0546-8FA3-81121BF6259B}" destId="{38547E00-9194-E441-B65A-1EB8E2A3611E}" srcOrd="0" destOrd="0" presId="urn:microsoft.com/office/officeart/2005/8/layout/radial5"/>
    <dgm:cxn modelId="{2B2E45AD-AC0B-4AF0-9C56-9C39EB2A0327}" type="presParOf" srcId="{BDEF9AAE-45AF-814F-A207-FFE4C70A6172}" destId="{4E356C13-F8BF-414F-BF7E-6B7383CDC76C}" srcOrd="10" destOrd="0" presId="urn:microsoft.com/office/officeart/2005/8/layout/radial5"/>
    <dgm:cxn modelId="{A27D587C-D71F-4A17-BCB9-C59B37B1B500}" type="presParOf" srcId="{BDEF9AAE-45AF-814F-A207-FFE4C70A6172}" destId="{62B9DD57-6255-5D44-A4ED-A8D1A47F2F82}" srcOrd="11" destOrd="0" presId="urn:microsoft.com/office/officeart/2005/8/layout/radial5"/>
    <dgm:cxn modelId="{BA3B3913-0838-49AC-B29F-844A067026D5}" type="presParOf" srcId="{62B9DD57-6255-5D44-A4ED-A8D1A47F2F82}" destId="{9E5041D0-1AF6-4F41-A296-5B0E78A3B3D2}" srcOrd="0" destOrd="0" presId="urn:microsoft.com/office/officeart/2005/8/layout/radial5"/>
    <dgm:cxn modelId="{5624E861-CEB0-44C7-9D09-D191C20D6A25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1/Basics%20of%20CDS%20View%20&amp;%20Entities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SoperaStreriaTraining/blob/master/ABAP%20on%20HANA/Day%2012/Association%20with%20CDS.t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4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pi.sap.com/themes/CDSView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api.sa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 Family of Domain Specific Language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58542" y="3804864"/>
            <a:ext cx="3714" cy="61713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44770" y="3200255"/>
            <a:ext cx="3714" cy="48360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077546" y="4436273"/>
            <a:ext cx="1765706" cy="1767133"/>
            <a:chOff x="6630988" y="1524795"/>
            <a:chExt cx="2362994" cy="2362994"/>
          </a:xfrm>
        </p:grpSpPr>
        <p:sp>
          <p:nvSpPr>
            <p:cNvPr id="9" name="Oval 8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5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5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QL</a:t>
              </a: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632" y="1434549"/>
            <a:ext cx="1765706" cy="1765705"/>
            <a:chOff x="6630988" y="1524795"/>
            <a:chExt cx="2362994" cy="2362994"/>
          </a:xfrm>
        </p:grpSpPr>
        <p:sp>
          <p:nvSpPr>
            <p:cNvPr id="13" name="Oval 12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DDL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58984" y="1690658"/>
            <a:ext cx="2921399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Data modelling and retrieval on a higher semantic level </a:t>
            </a:r>
          </a:p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Extends native SQL leads to higher productivity </a:t>
            </a: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57382" y="4895744"/>
            <a:ext cx="3212734" cy="1307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Consume CDS entities via</a:t>
            </a:r>
            <a:b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</a:b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Open SQL in ABAP</a:t>
            </a:r>
          </a:p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Fully transparent SQL extensions</a:t>
            </a:r>
          </a:p>
        </p:txBody>
      </p:sp>
      <p:sp>
        <p:nvSpPr>
          <p:cNvPr id="17" name="Rounded Rectangle 16"/>
          <p:cNvSpPr/>
          <p:nvPr/>
        </p:nvSpPr>
        <p:spPr bwMode="gray">
          <a:xfrm>
            <a:off x="653280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179916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Definition Language</a:t>
            </a:r>
          </a:p>
        </p:txBody>
      </p:sp>
      <p:sp>
        <p:nvSpPr>
          <p:cNvPr id="18" name="Rounded Rectangle 17"/>
          <p:cNvSpPr/>
          <p:nvPr/>
        </p:nvSpPr>
        <p:spPr bwMode="gray">
          <a:xfrm>
            <a:off x="7741146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Control Language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0761" y="1611146"/>
            <a:ext cx="2832353" cy="1993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Define authorizations for DDL views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Modelled and declarative approach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Integrates with classic authorization concepts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3659839" y="3683866"/>
            <a:ext cx="520150" cy="46473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741146" y="3683866"/>
            <a:ext cx="520150" cy="4647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4197214" y="3683866"/>
            <a:ext cx="3526368" cy="46473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Query Language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0380948" y="3200255"/>
            <a:ext cx="3714" cy="4836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9501810" y="1434549"/>
            <a:ext cx="1765706" cy="1765705"/>
            <a:chOff x="6630988" y="1524795"/>
            <a:chExt cx="2362994" cy="2362994"/>
          </a:xfrm>
        </p:grpSpPr>
        <p:sp>
          <p:nvSpPr>
            <p:cNvPr id="25" name="Oval 24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6">
                  <a:lumMod val="50000"/>
                </a:schemeClr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DCL</a:t>
              </a:r>
            </a:p>
          </p:txBody>
        </p:sp>
      </p:grpSp>
      <p:sp>
        <p:nvSpPr>
          <p:cNvPr id="2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5830" y="827420"/>
            <a:ext cx="93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</a:rPr>
              <a:t>Create Basic CDS View with parameter and Data Expose from snwd_bpa (Business Partner Table) 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3" y="1363360"/>
            <a:ext cx="9318476" cy="500781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 Entities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73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CDS entity has a specified number of columns, defined at the time of entity creation, but can have any number of rows. Database entities also typically have meta-data associated with them; the meta-data might include constraints on the entity or on the values within particular columns. SAP HANA Extended Application Services (SAP HANA XS) enables you to create a database entity as a design-time file in the repository. All repository files including your entity definition can be transported to other SAP HANA systems, for example, in a delivery unit. You can define the entity using CDS-compliant DDL.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6" y="2276872"/>
            <a:ext cx="8717143" cy="4225714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ring Manager for Codility by Nuno Dias on Drib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04" y="922030"/>
            <a:ext cx="7391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616" y="922030"/>
            <a:ext cx="4405644" cy="4907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Basics of CDS View &amp; CDS Entities </a:t>
            </a:r>
            <a:r>
              <a:rPr lang="en-GB" sz="20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Code </a:t>
            </a:r>
            <a:endParaRPr lang="en-GB" sz="20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413663"/>
            <a:ext cx="10969943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CDS: Common Basics for Domain Specific Framework </a:t>
            </a:r>
            <a:endParaRPr lang="en-US" b="1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79812" y="1513053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Efficient development 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39926026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5580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1764" y="777129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Associations 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>
                <a:solidFill>
                  <a:schemeClr val="bg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ON condition represents JOIN condition</a:t>
            </a:r>
            <a:br>
              <a:rPr lang="en-US" altLang="de-DE" dirty="0">
                <a:solidFill>
                  <a:schemeClr val="bg1"/>
                </a:solidFill>
              </a:rPr>
            </a:br>
            <a:r>
              <a:rPr lang="en-US" alt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de-DE" dirty="0">
                <a:solidFill>
                  <a:schemeClr val="bg1"/>
                </a:solidFill>
              </a:rPr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>
                <a:solidFill>
                  <a:schemeClr val="bg1"/>
                </a:solidFill>
              </a:rPr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>
                <a:solidFill>
                  <a:schemeClr val="bg1"/>
                </a:solidFill>
              </a:rPr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>
                <a:solidFill>
                  <a:schemeClr val="bg1"/>
                </a:solidFill>
              </a:rPr>
              <a:t>Filter Expressions Support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4155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Best Practices in Association</a:t>
            </a:r>
            <a:endParaRPr lang="en-US" b="1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472820C-F5FD-4A88-B639-E32106C5BDAD}"/>
              </a:ext>
            </a:extLst>
          </p:cNvPr>
          <p:cNvSpPr txBox="1"/>
          <p:nvPr/>
        </p:nvSpPr>
        <p:spPr>
          <a:xfrm>
            <a:off x="630966" y="1124744"/>
            <a:ext cx="111520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 must be given an alias name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name should start with underscore _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Associations are of 2 types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Ad-Hoc Association (Which forces Join)</a:t>
            </a:r>
          </a:p>
          <a:p>
            <a:pPr marL="742950" lvl="1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Exposed Association (which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is ondemand)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should only use ad-hoc, if its absolutely necessary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have multiple associations in one view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An association would have cardinality as </a:t>
            </a:r>
            <a:r>
              <a:rPr lang="en-US" sz="1800" dirty="0" err="1">
                <a:solidFill>
                  <a:schemeClr val="bg1"/>
                </a:solidFill>
                <a:latin typeface="Calibri"/>
              </a:rPr>
              <a:t>min..max</a:t>
            </a: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Min </a:t>
            </a: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 0,1 and max  1, 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0..1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1..1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0..*</a:t>
            </a: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1..*</a:t>
            </a:r>
          </a:p>
          <a:p>
            <a:pPr marL="285750" indent="-285750">
              <a:buFontTx/>
              <a:buChar char="-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association[1] – this means min is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738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enefit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534945"/>
            <a:ext cx="59626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Associations : Advantages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67780" y="1083059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Why would you use associations?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Model Consumption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“JOINs on demand”: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JOINs are only generated if the corresponding association is   consumed.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4981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Use which Annotation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reeform: Shape 11">
            <a:extLst>
              <a:ext uri="{FF2B5EF4-FFF2-40B4-BE49-F238E27FC236}">
                <a16:creationId xmlns="" xmlns:a16="http://schemas.microsoft.com/office/drawing/2014/main" id="{259DADCE-E2B3-434F-800F-3C69EEF5F73D}"/>
              </a:ext>
            </a:extLst>
          </p:cNvPr>
          <p:cNvSpPr/>
          <p:nvPr/>
        </p:nvSpPr>
        <p:spPr>
          <a:xfrm>
            <a:off x="270968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7" name="Freeform: Shape 13">
            <a:extLst>
              <a:ext uri="{FF2B5EF4-FFF2-40B4-BE49-F238E27FC236}">
                <a16:creationId xmlns="" xmlns:a16="http://schemas.microsoft.com/office/drawing/2014/main" id="{002BE403-E371-4AE4-9901-7C0E33D50167}"/>
              </a:ext>
            </a:extLst>
          </p:cNvPr>
          <p:cNvSpPr/>
          <p:nvPr/>
        </p:nvSpPr>
        <p:spPr>
          <a:xfrm>
            <a:off x="223744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8" name="Freeform: Shape 14">
            <a:extLst>
              <a:ext uri="{FF2B5EF4-FFF2-40B4-BE49-F238E27FC236}">
                <a16:creationId xmlns="" xmlns:a16="http://schemas.microsoft.com/office/drawing/2014/main" id="{57181925-D3DC-4F9A-A193-1FD6EA59E064}"/>
              </a:ext>
            </a:extLst>
          </p:cNvPr>
          <p:cNvSpPr/>
          <p:nvPr/>
        </p:nvSpPr>
        <p:spPr>
          <a:xfrm>
            <a:off x="217264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9" name="Freeform: Shape 15">
            <a:extLst>
              <a:ext uri="{FF2B5EF4-FFF2-40B4-BE49-F238E27FC236}">
                <a16:creationId xmlns="" xmlns:a16="http://schemas.microsoft.com/office/drawing/2014/main" id="{2683EBF6-2955-49D3-A056-62032BFB55AA}"/>
              </a:ext>
            </a:extLst>
          </p:cNvPr>
          <p:cNvSpPr/>
          <p:nvPr/>
        </p:nvSpPr>
        <p:spPr>
          <a:xfrm>
            <a:off x="223445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0" name="Freeform: Shape 16">
            <a:extLst>
              <a:ext uri="{FF2B5EF4-FFF2-40B4-BE49-F238E27FC236}">
                <a16:creationId xmlns="" xmlns:a16="http://schemas.microsoft.com/office/drawing/2014/main" id="{E9D0A453-60E6-4887-9804-68B796A7B20B}"/>
              </a:ext>
            </a:extLst>
          </p:cNvPr>
          <p:cNvSpPr/>
          <p:nvPr/>
        </p:nvSpPr>
        <p:spPr>
          <a:xfrm>
            <a:off x="269952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EB4504D5-BD79-40A3-9305-C3054A6826A0}"/>
              </a:ext>
            </a:extLst>
          </p:cNvPr>
          <p:cNvSpPr/>
          <p:nvPr/>
        </p:nvSpPr>
        <p:spPr>
          <a:xfrm>
            <a:off x="93033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21BFD68-D823-4CC4-A853-A8591E2C1257}"/>
              </a:ext>
            </a:extLst>
          </p:cNvPr>
          <p:cNvSpPr/>
          <p:nvPr/>
        </p:nvSpPr>
        <p:spPr>
          <a:xfrm>
            <a:off x="7303224" y="1703806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8F775AB-D43A-4534-B6C1-F5FABE15D43A}"/>
              </a:ext>
            </a:extLst>
          </p:cNvPr>
          <p:cNvSpPr/>
          <p:nvPr/>
        </p:nvSpPr>
        <p:spPr>
          <a:xfrm>
            <a:off x="5054536" y="1719195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308C6C5-27F4-437E-8968-E496F4CCDA53}"/>
              </a:ext>
            </a:extLst>
          </p:cNvPr>
          <p:cNvSpPr/>
          <p:nvPr/>
        </p:nvSpPr>
        <p:spPr>
          <a:xfrm>
            <a:off x="7303224" y="2604264"/>
            <a:ext cx="29523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D3BBAC1-B66E-4CCD-85F0-AFCDE864A78E}"/>
              </a:ext>
            </a:extLst>
          </p:cNvPr>
          <p:cNvSpPr/>
          <p:nvPr/>
        </p:nvSpPr>
        <p:spPr>
          <a:xfrm>
            <a:off x="5054536" y="2619653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FF20D0B-9DCF-420D-A6FB-6BB25E6295AD}"/>
              </a:ext>
            </a:extLst>
          </p:cNvPr>
          <p:cNvSpPr/>
          <p:nvPr/>
        </p:nvSpPr>
        <p:spPr>
          <a:xfrm>
            <a:off x="7303224" y="3515215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3F04073-7F52-4C31-A1F7-8DA034E79377}"/>
              </a:ext>
            </a:extLst>
          </p:cNvPr>
          <p:cNvSpPr/>
          <p:nvPr/>
        </p:nvSpPr>
        <p:spPr>
          <a:xfrm>
            <a:off x="5054536" y="3392106"/>
            <a:ext cx="176295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CEE8405-4C8F-48C4-9E36-67264C24C5B7}"/>
              </a:ext>
            </a:extLst>
          </p:cNvPr>
          <p:cNvSpPr/>
          <p:nvPr/>
        </p:nvSpPr>
        <p:spPr>
          <a:xfrm>
            <a:off x="730322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0018F12-D2F9-469A-A071-EBB5B4814F87}"/>
              </a:ext>
            </a:extLst>
          </p:cNvPr>
          <p:cNvSpPr/>
          <p:nvPr/>
        </p:nvSpPr>
        <p:spPr>
          <a:xfrm>
            <a:off x="5054536" y="4211139"/>
            <a:ext cx="1762951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87E1778-8740-4893-8067-D1CF7D49FCD9}"/>
              </a:ext>
            </a:extLst>
          </p:cNvPr>
          <p:cNvSpPr/>
          <p:nvPr/>
        </p:nvSpPr>
        <p:spPr>
          <a:xfrm>
            <a:off x="7303224" y="5387147"/>
            <a:ext cx="3425182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FD4B6AD-AD72-4563-8437-1C1C3555BCD4}"/>
              </a:ext>
            </a:extLst>
          </p:cNvPr>
          <p:cNvSpPr/>
          <p:nvPr/>
        </p:nvSpPr>
        <p:spPr>
          <a:xfrm>
            <a:off x="5054536" y="5402537"/>
            <a:ext cx="176295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F816762-1DF0-4BFB-A882-92B35D8AB94C}"/>
              </a:ext>
            </a:extLst>
          </p:cNvPr>
          <p:cNvSpPr txBox="1"/>
          <p:nvPr/>
        </p:nvSpPr>
        <p:spPr>
          <a:xfrm>
            <a:off x="4105435" y="15345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D8416D4-D67F-4DB9-9EC7-4D50DDFA404C}"/>
              </a:ext>
            </a:extLst>
          </p:cNvPr>
          <p:cNvSpPr txBox="1"/>
          <p:nvPr/>
        </p:nvSpPr>
        <p:spPr>
          <a:xfrm>
            <a:off x="4105435" y="2434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CCC6A06-35EC-413A-84D6-700D195D6CE6}"/>
              </a:ext>
            </a:extLst>
          </p:cNvPr>
          <p:cNvSpPr txBox="1"/>
          <p:nvPr/>
        </p:nvSpPr>
        <p:spPr>
          <a:xfrm>
            <a:off x="4105435" y="33459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3F8B143-1C34-41ED-A790-FF6990299CEB}"/>
              </a:ext>
            </a:extLst>
          </p:cNvPr>
          <p:cNvSpPr txBox="1"/>
          <p:nvPr/>
        </p:nvSpPr>
        <p:spPr>
          <a:xfrm>
            <a:off x="4105435" y="43034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10ACF00-F09B-4E88-BB1D-23D1C6B7C5A7}"/>
              </a:ext>
            </a:extLst>
          </p:cNvPr>
          <p:cNvSpPr txBox="1"/>
          <p:nvPr/>
        </p:nvSpPr>
        <p:spPr>
          <a:xfrm>
            <a:off x="4105435" y="52178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5678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Create ODATA on top of CDS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43935" y="5962054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hlinkClick r:id="rId3"/>
              </a:rPr>
              <a:t>https://help.sap.com/doc/abapdocu_751_index_htm/7.51/en-US/index.htm?file=abencds_annotations.htm</a:t>
            </a:r>
            <a:endParaRPr lang="en-US" sz="1750" dirty="0"/>
          </a:p>
          <a:p>
            <a:r>
              <a:rPr lang="en-US" sz="1750" dirty="0">
                <a:hlinkClick r:id="rId4"/>
              </a:rPr>
              <a:t>https://help.sap.com/viewer/8308e6d301d54584a33cd04a9861bc52/2020.000/en-US/8573b810511948c8a99c0672abc159aa.html</a:t>
            </a:r>
            <a:endParaRPr lang="en-US" sz="175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3618" y="1323716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845940" y="979460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37498" y="2692627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663264" y="1241423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59952" y="3580116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909291" y="2637782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335075" y="3941917"/>
            <a:ext cx="1524434" cy="2058656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0485" y="3663644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863784" y="3930035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751902" y="3158420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19" name="TextBox 18"/>
          <p:cNvSpPr txBox="1"/>
          <p:nvPr/>
        </p:nvSpPr>
        <p:spPr>
          <a:xfrm rot="20676654">
            <a:off x="2760033" y="226203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 rot="1076742">
            <a:off x="3437036" y="2251445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 rot="3088247">
            <a:off x="4004210" y="263504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 rot="5550797">
            <a:off x="4239021" y="330460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 rot="18095537">
            <a:off x="3998738" y="392718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 rot="20621220">
            <a:off x="3466629" y="434067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 rot="814612">
            <a:off x="2784704" y="432517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26" name="TextBox 25"/>
          <p:cNvSpPr txBox="1"/>
          <p:nvPr/>
        </p:nvSpPr>
        <p:spPr>
          <a:xfrm rot="3177138">
            <a:off x="2216434" y="394804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86853" y="1142835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7568" y="1953678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5011" y="2944186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01252" y="4200490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86851" y="4931064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82904" y="4959648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1482" y="4199545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613" y="3143723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70268" y="1808286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1197" y="1260403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ECA31FD-723C-487D-AFEA-F6037B5E8613}"/>
              </a:ext>
            </a:extLst>
          </p:cNvPr>
          <p:cNvSpPr txBox="1"/>
          <p:nvPr/>
        </p:nvSpPr>
        <p:spPr>
          <a:xfrm rot="5400000">
            <a:off x="1982970" y="3263008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5B1E3A8-6212-4446-800E-F4A81D74AF86}"/>
              </a:ext>
            </a:extLst>
          </p:cNvPr>
          <p:cNvSpPr txBox="1"/>
          <p:nvPr/>
        </p:nvSpPr>
        <p:spPr>
          <a:xfrm rot="18420083">
            <a:off x="2205116" y="2628641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3286100" y="870965"/>
            <a:ext cx="1605873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2578827" y="2721514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 rot="1076742">
            <a:off x="3437036" y="23442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0837" y="1275355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3400" y="3052396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>
                <a:latin typeface="Arial" pitchFamily="34" charset="0"/>
                <a:cs typeface="Arial" pitchFamily="34" charset="0"/>
              </a:rPr>
              <a:t>ODATA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562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980728"/>
            <a:ext cx="796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of  CDS(Core Data &amp; Service 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Standard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Code to Data Paradigm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 Creating CDS </a:t>
            </a:r>
            <a:r>
              <a:rPr lang="en-US" sz="1800" dirty="0" smtClean="0">
                <a:solidFill>
                  <a:schemeClr val="bg1"/>
                </a:solidFill>
              </a:rPr>
              <a:t>Entities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CDS Angle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own OData Service on top of CDS </a:t>
            </a:r>
            <a:r>
              <a:rPr lang="en-US" sz="1800" dirty="0" smtClean="0">
                <a:solidFill>
                  <a:schemeClr val="bg1"/>
                </a:solidFill>
              </a:rPr>
              <a:t>Views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2130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7261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33271" y="3140968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914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</a:t>
            </a: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 to Core Data &amp; Services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764" y="4711940"/>
            <a:ext cx="11444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CDS</a:t>
            </a:r>
            <a:r>
              <a:rPr lang="en-US" sz="1800" dirty="0">
                <a:solidFill>
                  <a:schemeClr val="bg1"/>
                </a:solidFill>
              </a:rPr>
              <a:t> stands for Core Data Services. This is the new programming paradigm within new SAP environment specifically </a:t>
            </a:r>
            <a:r>
              <a:rPr lang="en-US" sz="1800" b="1" dirty="0">
                <a:solidFill>
                  <a:schemeClr val="bg1"/>
                </a:solidFill>
              </a:rPr>
              <a:t>S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b="1" dirty="0">
                <a:solidFill>
                  <a:schemeClr val="bg1"/>
                </a:solidFill>
              </a:rPr>
              <a:t>4HANA</a:t>
            </a:r>
            <a:r>
              <a:rPr lang="en-US" sz="1800" dirty="0">
                <a:solidFill>
                  <a:schemeClr val="bg1"/>
                </a:solidFill>
              </a:rPr>
              <a:t> systems. So </a:t>
            </a:r>
            <a:r>
              <a:rPr lang="en-US" sz="1800" b="1" dirty="0">
                <a:solidFill>
                  <a:schemeClr val="bg1"/>
                </a:solidFill>
              </a:rPr>
              <a:t>CDS views</a:t>
            </a:r>
            <a:r>
              <a:rPr lang="en-US" sz="1800" dirty="0">
                <a:solidFill>
                  <a:schemeClr val="bg1"/>
                </a:solidFill>
              </a:rPr>
              <a:t> are the new programming design concepts which can achieve Code-to-Data paradigm which actually means Code push down into the database for processing.</a:t>
            </a:r>
          </a:p>
        </p:txBody>
      </p:sp>
      <p:pic>
        <p:nvPicPr>
          <p:cNvPr id="8" name="Picture 2" descr="Premium Vector | Business semin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5616"/>
          <a:stretch/>
        </p:blipFill>
        <p:spPr bwMode="auto">
          <a:xfrm>
            <a:off x="2262670" y="1162930"/>
            <a:ext cx="5962650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Services at Glance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4429" y="1335903"/>
            <a:ext cx="5557732" cy="1477007"/>
            <a:chOff x="323476" y="1336592"/>
            <a:chExt cx="5559019" cy="1477349"/>
          </a:xfrm>
        </p:grpSpPr>
        <p:sp>
          <p:nvSpPr>
            <p:cNvPr id="7" name="TextBox 6"/>
            <p:cNvSpPr txBox="1"/>
            <p:nvPr/>
          </p:nvSpPr>
          <p:spPr>
            <a:xfrm>
              <a:off x="323476" y="1336592"/>
              <a:ext cx="684642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6254" y="1651935"/>
              <a:ext cx="4736241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Semantically Rich Data-Models 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Domain specific languages 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(DDL, QL, DCL)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Declarative, close to conceptual thinking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4429" y="3083110"/>
            <a:ext cx="5633750" cy="1477007"/>
            <a:chOff x="323476" y="1336592"/>
            <a:chExt cx="5635054" cy="1477349"/>
          </a:xfrm>
        </p:grpSpPr>
        <p:sp>
          <p:nvSpPr>
            <p:cNvPr id="10" name="TextBox 9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6254" y="1613739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CDS is completely based on SQL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Any ‘Standard SQL’ features directly available like joins, unions, build-in functions,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29" y="4829558"/>
            <a:ext cx="5633750" cy="1477007"/>
            <a:chOff x="323476" y="1336592"/>
            <a:chExt cx="5635054" cy="1477349"/>
          </a:xfrm>
        </p:grpSpPr>
        <p:sp>
          <p:nvSpPr>
            <p:cNvPr id="14" name="TextBox 13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46254" y="1632837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Fully Compatible with Any DB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Generated and managed SQL Views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Modern Open SQL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839" y="1335903"/>
            <a:ext cx="5584585" cy="1477007"/>
            <a:chOff x="323476" y="1336592"/>
            <a:chExt cx="5635053" cy="1477349"/>
          </a:xfrm>
        </p:grpSpPr>
        <p:sp>
          <p:nvSpPr>
            <p:cNvPr id="17" name="TextBox 16"/>
            <p:cNvSpPr txBox="1"/>
            <p:nvPr/>
          </p:nvSpPr>
          <p:spPr>
            <a:xfrm>
              <a:off x="323476" y="1336592"/>
              <a:ext cx="690669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6086" y="1632837"/>
              <a:ext cx="4862443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Common Basis for Domain-Specific Frameworks </a:t>
              </a: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e.g. UI, Analytics, OData, BW,…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i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@AnalyticsDetails.aggregationBehaviour: SUM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9840" y="3082730"/>
            <a:ext cx="5710890" cy="1477007"/>
            <a:chOff x="323476" y="1336592"/>
            <a:chExt cx="5789915" cy="1477349"/>
          </a:xfrm>
        </p:grpSpPr>
        <p:sp>
          <p:nvSpPr>
            <p:cNvPr id="20" name="TextBox 19"/>
            <p:cNvSpPr txBox="1"/>
            <p:nvPr/>
          </p:nvSpPr>
          <p:spPr>
            <a:xfrm>
              <a:off x="323476" y="1336592"/>
              <a:ext cx="693955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9440" y="1623288"/>
              <a:ext cx="5003951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Built-in Functions and Code Pushdown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Table Functions for Breakout Scenarios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Rich Set of Built-in SQL Functions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09840" y="4829558"/>
            <a:ext cx="5586783" cy="1477007"/>
            <a:chOff x="323476" y="1336592"/>
            <a:chExt cx="5635054" cy="1477349"/>
          </a:xfrm>
        </p:grpSpPr>
        <p:sp>
          <p:nvSpPr>
            <p:cNvPr id="23" name="TextBox 22"/>
            <p:cNvSpPr txBox="1"/>
            <p:nvPr/>
          </p:nvSpPr>
          <p:spPr>
            <a:xfrm>
              <a:off x="323476" y="1336592"/>
              <a:ext cx="690397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5782" y="1623288"/>
              <a:ext cx="4862748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Extensible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model level thru extensions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meta-model level thru annotations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901592"/>
            <a:ext cx="11734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develop CDS views if my Company is not on 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Yes, Provided your ABAP system is above NW 7.4 SP6 +.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may not get the full potential as you may get when you are on HANA.</a:t>
            </a:r>
          </a:p>
          <a:p>
            <a:pPr lvl="1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Are CDS views same as HANA Calculation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No. HANA Calc view created in HANA Directly, But CDS views are created in ABAP.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you activate it generate Runtime object which is a HANA View inside of HANA.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indent="-342900">
              <a:buAutoNum type="arabicPeriod" startAt="3"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Which system do I code cds views.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ABAP system only using ADT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Which is the best way and best practice to implement the CDS views?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there some guidelines on CDS views for S/4HANA?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You can get good performance with CDS views, there are guidelines which we can use like </a:t>
            </a:r>
            <a:r>
              <a:rPr lang="en-US" sz="1800" dirty="0" smtClean="0">
                <a:solidFill>
                  <a:schemeClr val="bg1"/>
                </a:solidFill>
                <a:latin typeface="Calibri"/>
              </a:rPr>
              <a:t>VDM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342900" indent="-342900">
              <a:buFont typeface="+mj-lt"/>
              <a:buAutoNum type="arabicPeriod" startAt="4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I have heard about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HANA CDS views also, are these same?</a:t>
            </a:r>
          </a:p>
          <a:p>
            <a:pPr>
              <a:defRPr/>
            </a:pPr>
            <a:r>
              <a:rPr lang="en-US" sz="1800" dirty="0" smtClean="0">
                <a:solidFill>
                  <a:schemeClr val="bg1"/>
                </a:solidFill>
                <a:latin typeface="Calibri"/>
              </a:rPr>
              <a:t>             No. ABAP CDS and HANA CDS are one concept but 2 flavor. </a:t>
            </a:r>
          </a:p>
          <a:p>
            <a:pPr>
              <a:defRPr/>
            </a:pPr>
            <a:r>
              <a:rPr lang="en-US" sz="1800" dirty="0" smtClean="0">
                <a:solidFill>
                  <a:schemeClr val="bg1"/>
                </a:solidFill>
                <a:latin typeface="Calibri"/>
              </a:rPr>
              <a:t>             </a:t>
            </a:r>
            <a:r>
              <a:rPr lang="en-US" sz="1800" dirty="0" smtClean="0">
                <a:solidFill>
                  <a:schemeClr val="bg1"/>
                </a:solidFill>
                <a:latin typeface="Calibri"/>
              </a:rPr>
              <a:t>HANA CDS is used in companies who buys HANA only, they don’t have ABAP system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  <a:r>
              <a:rPr lang="en-US" sz="1800" dirty="0" smtClean="0">
                <a:solidFill>
                  <a:schemeClr val="bg1"/>
                </a:solidFill>
                <a:hlinkClick r:id="rId4"/>
              </a:rPr>
              <a:t>https://www.youtube.com/watch?v=rTsAg_OGh-A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9896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934755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am not from ABAP Background, do I need to learn ABAP to code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From here, CDS is completely new syntax.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create new DB Table using CDS, or is it only for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indeed if you learn ABAP on Cloud, perhaps this is the only way to create table in ABAP on Cloud System.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update data also from CDS views or is it only View data.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But when this concept is combined with frameworks like BOPF and RAP. Here CDS will work like template/data structure/BO to tell the framework what kind of data to work.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Fiori App Call CDS view directly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No. FIORI ONLY AND ONLY TALKS TO </a:t>
            </a:r>
            <a:r>
              <a:rPr lang="en-US" sz="1800" b="1" dirty="0">
                <a:solidFill>
                  <a:schemeClr val="bg1"/>
                </a:solidFill>
              </a:rPr>
              <a:t>ODATA</a:t>
            </a:r>
          </a:p>
          <a:p>
            <a:pPr lvl="1">
              <a:defRPr/>
            </a:pPr>
            <a:endParaRPr lang="en-US" sz="1800" b="1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BO Reporting tool consume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even SAP Analytics Cloud.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VDM, we hear this term a lot?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Virtual Data Modeling, This is a gold standard to build views in SAP S/4HANA.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8016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we pass parameters to CDS, is there any way I can pass SELECT-OPTIONS also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We can pass parameter, we cant code SELECT-OPTION directly.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call SQL Script code in CDS, Or can I call AMDP in CDS..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starring NW 7.5 a new option which called CDS table function.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How do we secure Data using CDS views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DCL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extend a SAP Delivered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we have CDS Extension concept.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Where can I find the list of All the SAP Delivered CDS views in S/4HANA.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https://api.sap.com/themes/CDSViews</a:t>
            </a:r>
            <a:endParaRPr lang="en-US" sz="18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AutoNum type="arabicPeriod" startAt="6"/>
              <a:defRPr/>
            </a:pPr>
            <a:r>
              <a:rPr lang="en-US" sz="1800" dirty="0">
                <a:solidFill>
                  <a:schemeClr val="bg1"/>
                </a:solidFill>
              </a:rPr>
              <a:t>I hear a term called CDS Entity, SAP says that this will overwrite CDS views. Is it true?</a:t>
            </a:r>
          </a:p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</a:rPr>
              <a:t>          Yes. </a:t>
            </a:r>
          </a:p>
          <a:p>
            <a:pPr lvl="0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291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D67074-ABBF-4F1F-8F04-07B7C002C1DF}"/>
              </a:ext>
            </a:extLst>
          </p:cNvPr>
          <p:cNvSpPr txBox="1"/>
          <p:nvPr/>
        </p:nvSpPr>
        <p:spPr>
          <a:xfrm>
            <a:off x="261764" y="896527"/>
            <a:ext cx="1173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buFont typeface="+mj-lt"/>
              <a:buAutoNum type="arabicPeriod"/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What </a:t>
            </a:r>
            <a:r>
              <a:rPr lang="en-US" sz="1800" dirty="0">
                <a:solidFill>
                  <a:schemeClr val="bg1"/>
                </a:solidFill>
              </a:rPr>
              <a:t>has been enhanced?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DDL (Data Definition language) – define new tables and objects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DCL (Data Control Language) - security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DQL (Data Query language) – CDS View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Expression </a:t>
            </a:r>
            <a:r>
              <a:rPr lang="en-US" sz="1800" dirty="0" smtClean="0">
                <a:solidFill>
                  <a:schemeClr val="bg1"/>
                </a:solidFill>
              </a:rPr>
              <a:t>Language.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are all the types of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Parameterized and Non Parameterized CDS View. HANA CDS and ABAP </a:t>
            </a:r>
            <a:r>
              <a:rPr lang="en-US" sz="1800" dirty="0" smtClean="0">
                <a:solidFill>
                  <a:schemeClr val="bg1"/>
                </a:solidFill>
              </a:rPr>
              <a:t>CDS.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</a:t>
            </a:r>
            <a:r>
              <a:rPr lang="en-US" sz="1800" dirty="0" smtClean="0">
                <a:solidFill>
                  <a:schemeClr val="bg1"/>
                </a:solidFill>
              </a:rPr>
              <a:t>Got </a:t>
            </a:r>
            <a:r>
              <a:rPr lang="en-US" sz="1800" dirty="0">
                <a:solidFill>
                  <a:schemeClr val="bg1"/>
                </a:solidFill>
              </a:rPr>
              <a:t>to choose between AMDP and CDS, which should be first choice?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views because, they are simple, easy and work with any DB. Not complex as AMDP’s are. Client handling is free with CDS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lvl="1">
              <a:defRPr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find standard CDS views delivered by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 SAP deliver more than 8000+ standard views. We can view them per </a:t>
            </a:r>
            <a:r>
              <a:rPr lang="en-US" sz="1800" dirty="0" err="1">
                <a:solidFill>
                  <a:schemeClr val="bg1"/>
                </a:solidFill>
              </a:rPr>
              <a:t>LoB</a:t>
            </a:r>
            <a:r>
              <a:rPr lang="en-US" sz="1800" dirty="0">
                <a:solidFill>
                  <a:schemeClr val="bg1"/>
                </a:solidFill>
              </a:rPr>
              <a:t> for S/4HANA Solution to a central directory provided by SAP –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SAP Business API HUB</a:t>
            </a:r>
            <a:endParaRPr lang="en-US" sz="18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sz="1800" dirty="0" smtClean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332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317619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Paradigm Changes in Application Programming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4093026" y="3859956"/>
            <a:ext cx="4246034" cy="183816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5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0254" y="4234143"/>
            <a:ext cx="1501488" cy="830613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  <a:t/>
            </a:r>
            <a:b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7F7F7F"/>
                </a:solidFill>
                <a:latin typeface="+mn-lt"/>
              </a:rPr>
              <a:t>Database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4095745" y="1938660"/>
            <a:ext cx="4226160" cy="1560304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2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254" y="2156830"/>
            <a:ext cx="2047896" cy="1199772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Application 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Programming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Models</a:t>
            </a:r>
          </a:p>
        </p:txBody>
      </p:sp>
      <p:sp>
        <p:nvSpPr>
          <p:cNvPr id="10" name="Right Triangle 9"/>
          <p:cNvSpPr/>
          <p:nvPr/>
        </p:nvSpPr>
        <p:spPr bwMode="gray">
          <a:xfrm>
            <a:off x="8575994" y="1938660"/>
            <a:ext cx="2836413" cy="3759461"/>
          </a:xfrm>
          <a:prstGeom prst="rtTriangle">
            <a:avLst/>
          </a:prstGeom>
          <a:solidFill>
            <a:schemeClr val="bg1">
              <a:alpha val="0"/>
            </a:schemeClr>
          </a:solidFill>
          <a:ln w="19050" cmpd="sng">
            <a:solidFill>
              <a:schemeClr val="accent3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Triangle 11"/>
          <p:cNvSpPr/>
          <p:nvPr/>
        </p:nvSpPr>
        <p:spPr bwMode="gray">
          <a:xfrm rot="10800000">
            <a:off x="927660" y="1935958"/>
            <a:ext cx="2897371" cy="3759462"/>
          </a:xfrm>
          <a:prstGeom prst="rtTriangle">
            <a:avLst/>
          </a:prstGeom>
          <a:noFill/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3116429">
            <a:off x="508792" y="3753488"/>
            <a:ext cx="3130054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Classic Approach</a:t>
            </a:r>
          </a:p>
        </p:txBody>
      </p:sp>
      <p:sp>
        <p:nvSpPr>
          <p:cNvPr id="14" name="TextBox 13"/>
          <p:cNvSpPr txBox="1"/>
          <p:nvPr/>
        </p:nvSpPr>
        <p:spPr>
          <a:xfrm rot="3216082">
            <a:off x="8725688" y="3628662"/>
            <a:ext cx="3207439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Data 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Centric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Approach</a:t>
            </a:r>
          </a:p>
        </p:txBody>
      </p:sp>
      <p:sp>
        <p:nvSpPr>
          <p:cNvPr id="15" name="Isosceles Triangle 14"/>
          <p:cNvSpPr/>
          <p:nvPr/>
        </p:nvSpPr>
        <p:spPr bwMode="gray">
          <a:xfrm>
            <a:off x="4096819" y="3538012"/>
            <a:ext cx="2125015" cy="270790"/>
          </a:xfrm>
          <a:prstGeom prst="triangle">
            <a:avLst/>
          </a:prstGeom>
          <a:solidFill>
            <a:srgbClr val="F0AB00"/>
          </a:solidFill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Isosceles Triangle 15"/>
          <p:cNvSpPr/>
          <p:nvPr/>
        </p:nvSpPr>
        <p:spPr bwMode="gray">
          <a:xfrm rot="10800000">
            <a:off x="6235715" y="3568929"/>
            <a:ext cx="2125015" cy="245846"/>
          </a:xfrm>
          <a:prstGeom prst="triangle">
            <a:avLst/>
          </a:prstGeom>
          <a:solidFill>
            <a:schemeClr val="accent3"/>
          </a:solidFill>
          <a:ln w="19050" cmpd="sng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1984" y="2043532"/>
            <a:ext cx="2122236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Data-to-Code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APPLICATION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69740" y="4610878"/>
            <a:ext cx="2023481" cy="738664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Code-to-Data</a:t>
            </a:r>
            <a:b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DATABASE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 layer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0" y="4234143"/>
            <a:ext cx="1186320" cy="1186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6" y="2156829"/>
            <a:ext cx="1180411" cy="1180411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9357</TotalTime>
  <Words>1554</Words>
  <Application>Microsoft Office PowerPoint</Application>
  <PresentationFormat>Custom</PresentationFormat>
  <Paragraphs>302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Arial Unicode MS</vt:lpstr>
      <vt:lpstr>Arial</vt:lpstr>
      <vt:lpstr>Arial Black</vt:lpstr>
      <vt:lpstr>Arial Bold</vt:lpstr>
      <vt:lpstr>Avenir Black</vt:lpstr>
      <vt:lpstr>Avenir Book</vt:lpstr>
      <vt:lpstr>Avenir Light</vt:lpstr>
      <vt:lpstr>Calibri</vt:lpstr>
      <vt:lpstr>Cooper Black</vt:lpstr>
      <vt:lpstr>Open Sans</vt:lpstr>
      <vt:lpstr>Optima</vt:lpstr>
      <vt:lpstr>Patua One</vt:lpstr>
      <vt:lpstr>Segoe UI</vt:lpstr>
      <vt:lpstr>Segoe UI Bold</vt:lpstr>
      <vt:lpstr>Segoe UI Light</vt:lpstr>
      <vt:lpstr>Wingdings</vt:lpstr>
      <vt:lpstr>Office Theme</vt:lpstr>
      <vt:lpstr>ABAP on Hana s/4 Hana Training</vt:lpstr>
      <vt:lpstr>Agenda – Day 11</vt:lpstr>
      <vt:lpstr>Introduction to Core Data &amp; Services </vt:lpstr>
      <vt:lpstr>Core Data &amp; Services at Glance</vt:lpstr>
      <vt:lpstr>Concept of CDS </vt:lpstr>
      <vt:lpstr>Concept of CDS </vt:lpstr>
      <vt:lpstr>Concept of CDS </vt:lpstr>
      <vt:lpstr>Concept of CDS </vt:lpstr>
      <vt:lpstr>Paradigm Changes in Application Programming</vt:lpstr>
      <vt:lpstr>A Family of Domain Specific Language</vt:lpstr>
      <vt:lpstr>Creating CDS View </vt:lpstr>
      <vt:lpstr>Core Data &amp; Service Entities</vt:lpstr>
      <vt:lpstr>Exercise  </vt:lpstr>
      <vt:lpstr>CDS: Common Basics for Domain Specific Framework </vt:lpstr>
      <vt:lpstr>CDS Associations</vt:lpstr>
      <vt:lpstr>Best Practices in Association</vt:lpstr>
      <vt:lpstr>CDS Associations : Advantages</vt:lpstr>
      <vt:lpstr>When to Use which Annotation</vt:lpstr>
      <vt:lpstr>Create ODATA on top of CDS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268</cp:revision>
  <dcterms:created xsi:type="dcterms:W3CDTF">2013-09-12T13:05:01Z</dcterms:created>
  <dcterms:modified xsi:type="dcterms:W3CDTF">2021-11-08T05:33:45Z</dcterms:modified>
</cp:coreProperties>
</file>